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83" r:id="rId2"/>
    <p:sldId id="284" r:id="rId3"/>
    <p:sldId id="285" r:id="rId4"/>
    <p:sldId id="286" r:id="rId5"/>
    <p:sldId id="259" r:id="rId6"/>
    <p:sldId id="267" r:id="rId7"/>
    <p:sldId id="279" r:id="rId8"/>
    <p:sldId id="270" r:id="rId9"/>
    <p:sldId id="266" r:id="rId10"/>
    <p:sldId id="263" r:id="rId11"/>
    <p:sldId id="264" r:id="rId12"/>
    <p:sldId id="268" r:id="rId13"/>
    <p:sldId id="269" r:id="rId14"/>
    <p:sldId id="276" r:id="rId15"/>
    <p:sldId id="275" r:id="rId16"/>
    <p:sldId id="271" r:id="rId17"/>
    <p:sldId id="282" r:id="rId18"/>
    <p:sldId id="278" r:id="rId19"/>
    <p:sldId id="281" r:id="rId20"/>
    <p:sldId id="272" r:id="rId21"/>
  </p:sldIdLst>
  <p:sldSz cx="9144000" cy="6858000" type="screen4x3"/>
  <p:notesSz cx="6888163" cy="100171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7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0063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l">
              <a:defRPr sz="13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0063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0E9F2FCC-7024-40CC-B50D-09FF9C400A5E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50888"/>
            <a:ext cx="500538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7" tIns="48299" rIns="96597" bIns="4829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757738"/>
            <a:ext cx="5510213" cy="4508500"/>
          </a:xfrm>
          <a:prstGeom prst="rect">
            <a:avLst/>
          </a:prstGeom>
        </p:spPr>
        <p:txBody>
          <a:bodyPr vert="horz" lIns="96597" tIns="48299" rIns="96597" bIns="4829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3888"/>
            <a:ext cx="2984500" cy="501650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l">
              <a:defRPr sz="13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3888"/>
            <a:ext cx="2984500" cy="501650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5B28EB2E-3880-46A3-B5B7-801A051EE5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84C568-9054-49C1-865B-82D9DDD575E5}" type="slidenum">
              <a:rPr lang="ru-RU" smtClean="0">
                <a:cs typeface="Arial" charset="0"/>
              </a:rPr>
              <a:pPr/>
              <a:t>5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321DE4-6157-4252-B8F0-99ED327F396D}" type="slidenum">
              <a:rPr lang="ru-RU" smtClean="0">
                <a:cs typeface="Arial" charset="0"/>
              </a:rPr>
              <a:pPr/>
              <a:t>12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0F7EB-9163-4E29-A6FB-1304C1AAE1B7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3F379-D84C-48F3-BD10-201F8A4A0B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D0E0F-A566-4EC7-8FD1-29F10899AB1E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D19CA-E871-4F54-93CB-ABFE70B5B2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469A6-0544-46C3-AAC1-67D51DCED849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B35C4-2133-4D06-8837-AD2D73499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38151-FD15-41F4-83DB-1E41449E5185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25C7B-0A83-4E0C-9682-8B99035CC4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8383B-11B3-4851-9F5A-A01D6FB895A0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AAA59-A09D-43F6-9802-50109DF55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30F36-5C8C-4958-8C6D-B4130D160662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BEEE3-8B1A-4F0F-B677-50A4D16837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6F50D-0CDA-471B-A8CB-CD7CC7BA0C3D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F3C2B-B7D7-4B6A-BC0E-849C73929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33649-EA0F-4205-A696-66133B6FFDFE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4F1A5-CE55-43F5-959C-2749D29E79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3F743-61B4-41DB-89F8-D7F6A1C12AA1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E45DF-2B71-44C5-A57C-AB2AB71049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18629-2E4E-4566-8FF9-E562275BE940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3DFFE-5B80-429C-88E2-F764F42E8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071B8-BE4D-438D-854C-2533E3C6BC2C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5FBBA-3EAF-4ACE-9301-519563A84C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1958800F-51B7-43D6-82B6-E808D0E09BB5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FD873A5A-369C-4CA6-BC7A-3A8BD150F7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464343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b="1" smtClean="0">
              <a:solidFill>
                <a:srgbClr val="54642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1600" b="1" smtClean="0">
              <a:solidFill>
                <a:srgbClr val="54642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1600" b="1" smtClean="0">
              <a:solidFill>
                <a:srgbClr val="54642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smtClean="0">
              <a:solidFill>
                <a:srgbClr val="0070C0"/>
              </a:solidFill>
              <a:latin typeface="Monotype Corsiva" pitchFamily="66" charset="0"/>
              <a:cs typeface="AngsanaUPC" pitchFamily="18" charset="-34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0070C0"/>
                </a:solidFill>
                <a:latin typeface="Monotype Corsiva" pitchFamily="66" charset="0"/>
                <a:cs typeface="AngsanaUPC" pitchFamily="18" charset="-34"/>
              </a:rPr>
              <a:t>ОСНОВНАЯ </a:t>
            </a:r>
            <a:br>
              <a:rPr lang="ru-RU" b="1" smtClean="0">
                <a:solidFill>
                  <a:srgbClr val="0070C0"/>
                </a:solidFill>
                <a:latin typeface="Monotype Corsiva" pitchFamily="66" charset="0"/>
                <a:cs typeface="AngsanaUPC" pitchFamily="18" charset="-34"/>
              </a:rPr>
            </a:br>
            <a:r>
              <a:rPr lang="ru-RU" b="1" smtClean="0">
                <a:solidFill>
                  <a:srgbClr val="0070C0"/>
                </a:solidFill>
                <a:latin typeface="Monotype Corsiva" pitchFamily="66" charset="0"/>
                <a:cs typeface="AngsanaUPC" pitchFamily="18" charset="-34"/>
              </a:rPr>
              <a:t>ОБРАЗОВАТЕЛЬНАЯ  ПРОГРАММА </a:t>
            </a:r>
            <a:br>
              <a:rPr lang="ru-RU" b="1" smtClean="0">
                <a:solidFill>
                  <a:srgbClr val="0070C0"/>
                </a:solidFill>
                <a:latin typeface="Monotype Corsiva" pitchFamily="66" charset="0"/>
                <a:cs typeface="AngsanaUPC" pitchFamily="18" charset="-34"/>
              </a:rPr>
            </a:br>
            <a:r>
              <a:rPr lang="ru-RU" b="1" smtClean="0">
                <a:solidFill>
                  <a:srgbClr val="0070C0"/>
                </a:solidFill>
                <a:latin typeface="Monotype Corsiva" pitchFamily="66" charset="0"/>
                <a:cs typeface="AngsanaUPC" pitchFamily="18" charset="-34"/>
              </a:rPr>
              <a:t>МУНИЦИПАЛЬНОГО   БЮДЖЕТНОГО  ДОШКОЛЬНОГО</a:t>
            </a:r>
            <a:br>
              <a:rPr lang="ru-RU" b="1" smtClean="0">
                <a:solidFill>
                  <a:srgbClr val="0070C0"/>
                </a:solidFill>
                <a:latin typeface="Monotype Corsiva" pitchFamily="66" charset="0"/>
                <a:cs typeface="AngsanaUPC" pitchFamily="18" charset="-34"/>
              </a:rPr>
            </a:br>
            <a:r>
              <a:rPr lang="ru-RU" b="1" smtClean="0">
                <a:solidFill>
                  <a:srgbClr val="0070C0"/>
                </a:solidFill>
                <a:latin typeface="Monotype Corsiva" pitchFamily="66" charset="0"/>
                <a:cs typeface="AngsanaUPC" pitchFamily="18" charset="-34"/>
              </a:rPr>
              <a:t> ОБРАЗОВАТЕЛЬНОГО  УЧРЕЖДЕНИЯ </a:t>
            </a:r>
            <a:br>
              <a:rPr lang="ru-RU" b="1" smtClean="0">
                <a:solidFill>
                  <a:srgbClr val="0070C0"/>
                </a:solidFill>
                <a:latin typeface="Monotype Corsiva" pitchFamily="66" charset="0"/>
                <a:cs typeface="AngsanaUPC" pitchFamily="18" charset="-34"/>
              </a:rPr>
            </a:br>
            <a:r>
              <a:rPr lang="ru-RU" b="1" smtClean="0">
                <a:solidFill>
                  <a:srgbClr val="0070C0"/>
                </a:solidFill>
                <a:latin typeface="Monotype Corsiva" pitchFamily="66" charset="0"/>
                <a:cs typeface="AngsanaUPC" pitchFamily="18" charset="-34"/>
              </a:rPr>
              <a:t>ДЕТСКОГО   САДА  № </a:t>
            </a:r>
            <a:r>
              <a:rPr lang="ru-RU" b="1" smtClean="0">
                <a:solidFill>
                  <a:srgbClr val="0070C0"/>
                </a:solidFill>
                <a:latin typeface="Arial" charset="0"/>
                <a:cs typeface="AngsanaUPC" pitchFamily="18" charset="-34"/>
              </a:rPr>
              <a:t>148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18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1800" b="1" smtClean="0">
              <a:solidFill>
                <a:srgbClr val="54642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1800" b="1" smtClean="0">
              <a:solidFill>
                <a:srgbClr val="54642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1800" b="1" smtClean="0">
              <a:solidFill>
                <a:srgbClr val="54642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18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18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18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18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18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18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4398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Monotype Corsiva" pitchFamily="66" charset="0"/>
              </a:rPr>
              <a:t>Планируемые результаты как ориентиры освоения воспитанниками основной образовательной программы дошкольного образования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813"/>
            <a:ext cx="9144000" cy="5572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Целевые ориентиры дошкольного образования  представляют собой социально-нормативные возрастные характеристики возможных достижений ребенка на этапе завершения уровня дошкольного образования.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		К целевым ориентирам дошкольного образования относятся следующие социально-нормативные возрастные характеристики возможных достижений ребенка:</a:t>
            </a:r>
          </a:p>
          <a:p>
            <a:pPr marL="274320" indent="190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Целевые ориентиры образования в  раннем возрасте.</a:t>
            </a:r>
          </a:p>
          <a:p>
            <a:pPr marL="274320" indent="190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Целевые ориентиры на этапе завершения  дошкольного образования.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		Целевые ориентиры не подлежат непосредственной оценке, в том числе в виде педагогической диагностики (мониторинга), и не являются основанием для их формального сравнения с реальными достижениями детей. Они не являются основой объективной оценки соответствия установленным требованиям образовательной деятельности и подготовки детей.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		Освоение Программы не сопровождается проведением промежуточных аттестаций и итоговой аттестации воспитанников.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Целевые ориентиры являются ориентирами для:</a:t>
            </a:r>
            <a:endParaRPr lang="ru-RU" sz="1600" dirty="0" smtClean="0">
              <a:latin typeface="Monotype Corsiva" pitchFamily="66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         - решения задач  формирования Программы; анализа профессиональной деятельности; взаимодействия с семьями воспитанников;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         - изучения характеристик образования детей в возрасте от</a:t>
            </a:r>
            <a:r>
              <a:rPr lang="ru-RU" sz="1400" dirty="0" smtClean="0">
                <a:latin typeface="Monotype Corsiva" pitchFamily="66" charset="0"/>
                <a:cs typeface="Times New Roman" pitchFamily="18" charset="0"/>
              </a:rPr>
              <a:t> 2 лет до 7 лет</a:t>
            </a: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         - информирования родителей (законных представителей) и общественности относительно целей дошкольного образования, общих для всего образовательного пространства Российской Федерации.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Monotype Corsiva" pitchFamily="66" charset="0"/>
              </a:rPr>
              <a:t>Целевые  ориентиры образования  в младенческом и раннем возрасте:</a:t>
            </a: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20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</p:spPr>
        <p:txBody>
          <a:bodyPr/>
          <a:lstStyle/>
          <a:p>
            <a:pPr eaLnBrk="1" hangingPunct="1"/>
            <a:r>
              <a:rPr lang="ru-RU" sz="1600" smtClean="0">
                <a:latin typeface="Monotype Corsiva" pitchFamily="66" charset="0"/>
              </a:rPr>
              <a:t>ребёнок интересуется окружающими предметами и активно действует с ними; эмоционально вовлечён  в действия с игрушками и другими предметами, стремится  проявлять настойчивость  в достижении результата своих действий;</a:t>
            </a:r>
          </a:p>
          <a:p>
            <a:pPr eaLnBrk="1" hangingPunct="1"/>
            <a:r>
              <a:rPr lang="ru-RU" sz="1600" smtClean="0">
                <a:latin typeface="Monotype Corsiva" pitchFamily="66" charset="0"/>
              </a:rPr>
              <a:t>использует специфические, культурно фиксированные  предметные действия, знает  назначение  бытовых предметов (ложки, расчёски, карандаша и пр.) и умеет пользоваться ими. Владеет простейшими навыками самообслуживания; стремится  проявлять  самостоятельность в бытовом  и игровом поведении;</a:t>
            </a:r>
          </a:p>
          <a:p>
            <a:pPr eaLnBrk="1" hangingPunct="1"/>
            <a:r>
              <a:rPr lang="ru-RU" sz="1600" smtClean="0">
                <a:latin typeface="Monotype Corsiva" pitchFamily="66" charset="0"/>
              </a:rPr>
              <a:t>владеет активной речью, включённой в общении; может обращаться с вопросами и просьбами, понимает речь взрослых; знает  названия окружающих предметов и игрушек;</a:t>
            </a:r>
          </a:p>
          <a:p>
            <a:pPr eaLnBrk="1" hangingPunct="1"/>
            <a:r>
              <a:rPr lang="ru-RU" sz="1600" smtClean="0">
                <a:latin typeface="Monotype Corsiva" pitchFamily="66" charset="0"/>
              </a:rPr>
              <a:t>стремится к общению со  взрослыми и активно подражает им в движениях и действиях; появляются игры, в которых ребёнок воспроизводит действия взрослого;</a:t>
            </a:r>
          </a:p>
          <a:p>
            <a:pPr eaLnBrk="1" hangingPunct="1"/>
            <a:r>
              <a:rPr lang="ru-RU" sz="1600" smtClean="0">
                <a:latin typeface="Monotype Corsiva" pitchFamily="66" charset="0"/>
              </a:rPr>
              <a:t>проявляет интерес к сверстникам; наблюдает за их действиями и подражает им;</a:t>
            </a:r>
          </a:p>
          <a:p>
            <a:pPr eaLnBrk="1" hangingPunct="1"/>
            <a:r>
              <a:rPr lang="ru-RU" sz="1600" smtClean="0">
                <a:latin typeface="Monotype Corsiva" pitchFamily="66" charset="0"/>
              </a:rPr>
              <a:t>проявляет 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</a:t>
            </a:r>
          </a:p>
          <a:p>
            <a:pPr eaLnBrk="1" hangingPunct="1"/>
            <a:r>
              <a:rPr lang="ru-RU" sz="1600" smtClean="0">
                <a:latin typeface="Monotype Corsiva" pitchFamily="66" charset="0"/>
              </a:rPr>
              <a:t>у ребёнка развита крупная  моторика, он стремится осваивать различные виды движения (бег, лазанье, перешагивание и пр.)</a:t>
            </a:r>
          </a:p>
          <a:p>
            <a:pPr eaLnBrk="1" hangingPunct="1"/>
            <a:endParaRPr lang="ru-RU" sz="14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142875" y="274638"/>
            <a:ext cx="8858250" cy="993775"/>
          </a:xfrm>
        </p:spPr>
        <p:txBody>
          <a:bodyPr/>
          <a:lstStyle/>
          <a:p>
            <a:pPr algn="ctr" eaLnBrk="1" hangingPunct="1"/>
            <a:r>
              <a:rPr lang="ru-RU" sz="2000" b="1" smtClean="0">
                <a:solidFill>
                  <a:schemeClr val="tx1"/>
                </a:solidFill>
                <a:latin typeface="Monotype Corsiva" pitchFamily="66" charset="0"/>
              </a:rPr>
              <a:t>Целевые ориентиры освоения воспитанниками основной образовательной программы на этапе завершения  дошкольного образования:</a:t>
            </a: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428625" y="1341438"/>
            <a:ext cx="8501063" cy="4784725"/>
          </a:xfrm>
        </p:spPr>
        <p:txBody>
          <a:bodyPr/>
          <a:lstStyle/>
          <a:p>
            <a:pPr eaLnBrk="1" hangingPunct="1"/>
            <a:r>
              <a:rPr lang="ru-RU" sz="1600" smtClean="0">
                <a:latin typeface="Monotype Corsiva" pitchFamily="66" charset="0"/>
              </a:rPr>
              <a:t>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pPr eaLnBrk="1" hangingPunct="1"/>
            <a:r>
              <a:rPr lang="ru-RU" sz="1600" smtClean="0">
                <a:latin typeface="Monotype Corsiva" pitchFamily="66" charset="0"/>
              </a:rPr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pPr eaLnBrk="1" hangingPunct="1"/>
            <a:r>
              <a:rPr lang="ru-RU" sz="1600" smtClean="0">
                <a:latin typeface="Monotype Corsiva" pitchFamily="66" charset="0"/>
              </a:rPr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</a:p>
          <a:p>
            <a:pPr eaLnBrk="1" hangingPunct="1"/>
            <a:r>
              <a:rPr lang="ru-RU" sz="1600" smtClean="0">
                <a:latin typeface="Monotype Corsiva" pitchFamily="66" charset="0"/>
              </a:rPr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 в том числе в группах компенсирующей направленности – достижение</a:t>
            </a:r>
          </a:p>
          <a:p>
            <a:pPr eaLnBrk="1" hangingPunct="1"/>
            <a:endParaRPr lang="ru-RU" sz="12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eaLnBrk="1" hangingPunct="1"/>
            <a:endParaRPr lang="ru-RU" sz="1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1600" smtClean="0">
                <a:latin typeface="Monotype Corsiva" pitchFamily="66" charset="0"/>
                <a:cs typeface="Times New Roman" pitchFamily="18" charset="0"/>
              </a:rPr>
              <a:t>        каждым ребёнком уровня речевого развития, соответствующего возрастным нормам,  предупреждение возможных трудностей в усвоении школьных знаний, обусловленных речевым недоразвитием,  и обеспечивающим его социальную адаптацию и интеграцию в обществе.</a:t>
            </a:r>
          </a:p>
          <a:p>
            <a:pPr eaLnBrk="1" hangingPunct="1"/>
            <a:r>
              <a:rPr lang="ru-RU" sz="1600" smtClean="0">
                <a:latin typeface="Monotype Corsiva" pitchFamily="66" charset="0"/>
                <a:cs typeface="Times New Roman" pitchFamily="18" charset="0"/>
              </a:rPr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pPr eaLnBrk="1" hangingPunct="1"/>
            <a:r>
              <a:rPr lang="ru-RU" sz="1600" smtClean="0">
                <a:latin typeface="Monotype Corsiva" pitchFamily="66" charset="0"/>
                <a:cs typeface="Times New Roman" pitchFamily="18" charset="0"/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pPr eaLnBrk="1" hangingPunct="1"/>
            <a:r>
              <a:rPr lang="ru-RU" sz="1600" smtClean="0">
                <a:latin typeface="Monotype Corsiva" pitchFamily="66" charset="0"/>
                <a:cs typeface="Times New Roman" pitchFamily="18" charset="0"/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</a:t>
            </a:r>
          </a:p>
          <a:p>
            <a:pPr eaLnBrk="1" hangingPunct="1"/>
            <a:endParaRPr lang="ru-RU" sz="14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pPr eaLnBrk="1" hangingPunct="1"/>
            <a:r>
              <a:rPr lang="ru-RU" sz="2800" b="1" smtClean="0">
                <a:latin typeface="Monotype Corsiva" pitchFamily="66" charset="0"/>
              </a:rPr>
              <a:t>Категория и возраст воспитанников </a:t>
            </a:r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401050" cy="47688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400" b="1" smtClean="0">
                <a:solidFill>
                  <a:srgbClr val="546422"/>
                </a:solidFill>
                <a:latin typeface="Monotype Corsiva" pitchFamily="66" charset="0"/>
              </a:rPr>
              <a:t>             </a:t>
            </a:r>
            <a:r>
              <a:rPr lang="ru-RU" sz="2400" b="1" smtClean="0">
                <a:latin typeface="Monotype Corsiva" pitchFamily="66" charset="0"/>
              </a:rPr>
              <a:t>Общеразвивающие  группы:</a:t>
            </a:r>
          </a:p>
          <a:p>
            <a:pPr eaLnBrk="1" hangingPunct="1"/>
            <a:r>
              <a:rPr lang="ru-RU" sz="180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1800" smtClean="0">
                <a:latin typeface="Arial" charset="0"/>
                <a:cs typeface="Times New Roman" pitchFamily="18" charset="0"/>
              </a:rPr>
              <a:t>1</a:t>
            </a:r>
            <a:r>
              <a:rPr lang="ru-RU" sz="1800" smtClean="0">
                <a:latin typeface="Monotype Corsiva" pitchFamily="66" charset="0"/>
                <a:cs typeface="Times New Roman" pitchFamily="18" charset="0"/>
              </a:rPr>
              <a:t>   группы для детей от 2 до 3 лет     </a:t>
            </a:r>
          </a:p>
          <a:p>
            <a:pPr eaLnBrk="1" hangingPunct="1"/>
            <a:r>
              <a:rPr lang="ru-RU" sz="1800" smtClean="0">
                <a:latin typeface="Monotype Corsiva" pitchFamily="66" charset="0"/>
                <a:cs typeface="Times New Roman" pitchFamily="18" charset="0"/>
              </a:rPr>
              <a:t> 1 группа для детей от 3 до 4 лет 	  </a:t>
            </a:r>
          </a:p>
          <a:p>
            <a:pPr eaLnBrk="1" hangingPunct="1"/>
            <a:r>
              <a:rPr lang="ru-RU" sz="1800" smtClean="0">
                <a:latin typeface="Monotype Corsiva" pitchFamily="66" charset="0"/>
                <a:cs typeface="Times New Roman" pitchFamily="18" charset="0"/>
              </a:rPr>
              <a:t> 1 группа для детей от 4 до 5 лет      </a:t>
            </a:r>
          </a:p>
          <a:p>
            <a:pPr eaLnBrk="1" hangingPunct="1"/>
            <a:r>
              <a:rPr lang="ru-RU" sz="1800" smtClean="0">
                <a:latin typeface="Monotype Corsiva" pitchFamily="66" charset="0"/>
                <a:cs typeface="Times New Roman" pitchFamily="18" charset="0"/>
              </a:rPr>
              <a:t> 1 группа  для детей от 5 до 6 лет       </a:t>
            </a:r>
          </a:p>
          <a:p>
            <a:pPr eaLnBrk="1" hangingPunct="1"/>
            <a:r>
              <a:rPr lang="ru-RU" sz="1800" smtClean="0">
                <a:latin typeface="Monotype Corsiva" pitchFamily="66" charset="0"/>
                <a:cs typeface="Times New Roman" pitchFamily="18" charset="0"/>
              </a:rPr>
              <a:t> 1 группа для детей от 6 до 7 лет       </a:t>
            </a:r>
          </a:p>
          <a:p>
            <a:pPr eaLnBrk="1" hangingPunct="1"/>
            <a:r>
              <a:rPr lang="ru-RU" sz="1800" smtClean="0">
                <a:latin typeface="Monotype Corsiva" pitchFamily="66" charset="0"/>
                <a:cs typeface="Times New Roman" pitchFamily="18" charset="0"/>
              </a:rPr>
              <a:t>  Группа кратковременного пребывания  на базе  функционирующих групп для   детей от 2 до 3 лет  </a:t>
            </a:r>
          </a:p>
          <a:p>
            <a:pPr eaLnBrk="1" hangingPunct="1"/>
            <a:endParaRPr lang="ru-RU" sz="1800" smtClean="0"/>
          </a:p>
          <a:p>
            <a:pPr eaLnBrk="1" hangingPunct="1">
              <a:buFont typeface="Wingdings 2" pitchFamily="18" charset="2"/>
              <a:buNone/>
            </a:pPr>
            <a:endParaRPr lang="ru-RU" sz="1800" smtClean="0"/>
          </a:p>
          <a:p>
            <a:pPr algn="r" eaLnBrk="1" hangingPunct="1">
              <a:buFont typeface="Wingdings 2" pitchFamily="18" charset="2"/>
              <a:buNone/>
            </a:pPr>
            <a:r>
              <a:rPr lang="ru-RU" sz="1800" smtClean="0"/>
              <a:t>		</a:t>
            </a:r>
            <a:endParaRPr lang="ru-RU" sz="1600" b="1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Monotype Corsiva" pitchFamily="66" charset="0"/>
              </a:rPr>
              <a:t>Содержательный  раздел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642938"/>
            <a:ext cx="8572500" cy="4500562"/>
          </a:xfrm>
        </p:spPr>
        <p:txBody>
          <a:bodyPr>
            <a:noAutofit/>
          </a:bodyPr>
          <a:lstStyle/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Образовательные области основной образовательной программы: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1. Социально- коммуникативное развитие.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400" b="1" dirty="0" smtClean="0">
                <a:latin typeface="Monotype Corsiva" pitchFamily="66" charset="0"/>
                <a:cs typeface="Times New Roman" pitchFamily="18" charset="0"/>
              </a:rPr>
              <a:t>Цель: </a:t>
            </a:r>
            <a:r>
              <a:rPr lang="ru-RU" sz="1400" dirty="0" smtClean="0">
                <a:latin typeface="Monotype Corsiva" pitchFamily="66" charset="0"/>
                <a:cs typeface="Times New Roman" pitchFamily="18" charset="0"/>
              </a:rPr>
              <a:t>развитие общения и взаимодействия ребенка со взрослыми и сверстниками, становление самостоятельности, целенаправленности и саморегуляции собственных действий, развитие социального и эмоционального интеллекта.</a:t>
            </a:r>
            <a:endParaRPr lang="ru-RU" sz="1400" dirty="0" smtClean="0">
              <a:solidFill>
                <a:srgbClr val="00B0F0"/>
              </a:solidFill>
              <a:latin typeface="Monotype Corsiva" pitchFamily="66" charset="0"/>
              <a:cs typeface="Times New Roman" pitchFamily="18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2. Познавательное развитие.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400" b="1" dirty="0" smtClean="0">
                <a:latin typeface="Monotype Corsiva" pitchFamily="66" charset="0"/>
                <a:cs typeface="Times New Roman" pitchFamily="18" charset="0"/>
              </a:rPr>
              <a:t>Цель: </a:t>
            </a:r>
            <a:r>
              <a:rPr lang="ru-RU" sz="1400" dirty="0" smtClean="0">
                <a:latin typeface="Monotype Corsiva" pitchFamily="66" charset="0"/>
                <a:cs typeface="Times New Roman" pitchFamily="18" charset="0"/>
              </a:rPr>
              <a:t>развитие познавательных интересов и познавательных способностей детей, которые можно подразделить на сенсорные, интеллектуально-познавательные и интеллектуально-творческие.</a:t>
            </a:r>
            <a:endParaRPr lang="ru-RU" sz="1400" dirty="0" smtClean="0">
              <a:solidFill>
                <a:srgbClr val="00B0F0"/>
              </a:solidFill>
              <a:latin typeface="Monotype Corsiva" pitchFamily="66" charset="0"/>
              <a:cs typeface="Times New Roman" pitchFamily="18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3. Речевое развитие.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400" b="1" dirty="0" smtClean="0">
                <a:latin typeface="Monotype Corsiva" pitchFamily="66" charset="0"/>
                <a:cs typeface="Times New Roman" pitchFamily="18" charset="0"/>
              </a:rPr>
              <a:t>Цель:</a:t>
            </a:r>
            <a:r>
              <a:rPr lang="ru-RU" sz="1400" dirty="0" smtClean="0">
                <a:latin typeface="Monotype Corsiva" pitchFamily="66" charset="0"/>
                <a:cs typeface="Times New Roman" pitchFamily="18" charset="0"/>
              </a:rPr>
              <a:t> формирование устной речи и навыков речевого общения с окружающими на основе овладения литературным языком своего народа.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 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4. Художественно-эстетическое развитие.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400" b="1" dirty="0" smtClean="0">
                <a:latin typeface="Monotype Corsiva" pitchFamily="66" charset="0"/>
                <a:cs typeface="Times New Roman" pitchFamily="18" charset="0"/>
              </a:rPr>
              <a:t>Цель:  </a:t>
            </a:r>
            <a:r>
              <a:rPr lang="ru-RU" sz="1400" dirty="0" smtClean="0">
                <a:latin typeface="Monotype Corsiva" pitchFamily="66" charset="0"/>
                <a:cs typeface="Times New Roman" pitchFamily="18" charset="0"/>
              </a:rPr>
              <a:t>формирование интереса к эстетической стороне окружающей действительности и развитие детского художественного творчества, интереса к самостоятельной творческой деятельности (изобразительной, конструктивно-модельной, музыкальной и др.); удовлетворение потребности детей в</a:t>
            </a:r>
            <a:r>
              <a:rPr lang="ru-RU" sz="1400" b="1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Monotype Corsiva" pitchFamily="66" charset="0"/>
                <a:cs typeface="Times New Roman" pitchFamily="18" charset="0"/>
              </a:rPr>
              <a:t>самовыражении.</a:t>
            </a:r>
            <a:endParaRPr lang="ru-RU" sz="1400" dirty="0" smtClean="0">
              <a:solidFill>
                <a:srgbClr val="00B0F0"/>
              </a:solidFill>
              <a:latin typeface="Monotype Corsiva" pitchFamily="66" charset="0"/>
              <a:cs typeface="Times New Roman" pitchFamily="18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5. Физическое развитие.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400" b="1" dirty="0" smtClean="0">
                <a:latin typeface="Monotype Corsiva" pitchFamily="66" charset="0"/>
                <a:cs typeface="Times New Roman" pitchFamily="18" charset="0"/>
              </a:rPr>
              <a:t>Цель:</a:t>
            </a:r>
            <a:r>
              <a:rPr lang="ru-RU" sz="1400" dirty="0" smtClean="0">
                <a:latin typeface="Monotype Corsiva" pitchFamily="66" charset="0"/>
                <a:cs typeface="Times New Roman" pitchFamily="18" charset="0"/>
              </a:rPr>
              <a:t>  формирование интереса к занятиям физической культурой, воспитание ценностного отношения;  основ здорового образа жизни</a:t>
            </a:r>
            <a:r>
              <a:rPr lang="ru-RU" sz="1400" dirty="0" smtClean="0">
                <a:latin typeface="Monotype Corsiva" pitchFamily="66" charset="0"/>
              </a:rPr>
              <a:t>. 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400" dirty="0" smtClean="0">
                <a:latin typeface="Monotype Corsiva" pitchFamily="66" charset="0"/>
              </a:rPr>
              <a:t>      </a:t>
            </a:r>
            <a:r>
              <a:rPr lang="ru-RU" sz="1400" dirty="0" smtClean="0">
                <a:latin typeface="Monotype Corsiva" pitchFamily="66" charset="0"/>
                <a:cs typeface="Times New Roman" pitchFamily="18" charset="0"/>
              </a:rPr>
              <a:t>Свою работу с детьми педагогический коллектив строит на основе </a:t>
            </a:r>
            <a:r>
              <a:rPr lang="ru-RU" sz="1400" b="1" dirty="0" smtClean="0">
                <a:latin typeface="Monotype Corsiva" pitchFamily="66" charset="0"/>
                <a:cs typeface="Times New Roman" pitchFamily="18" charset="0"/>
              </a:rPr>
              <a:t>примерной общеобразовательной программы дошкольного образования «От рождения до школы»                                                                                                                                       под редакцией  Н.Е. </a:t>
            </a:r>
            <a:r>
              <a:rPr lang="ru-RU" sz="1400" b="1" dirty="0" err="1" smtClean="0">
                <a:latin typeface="Monotype Corsiva" pitchFamily="66" charset="0"/>
                <a:cs typeface="Times New Roman" pitchFamily="18" charset="0"/>
              </a:rPr>
              <a:t>Вераксы</a:t>
            </a:r>
            <a:r>
              <a:rPr lang="ru-RU" sz="1400" b="1" dirty="0" smtClean="0">
                <a:latin typeface="Monotype Corsiva" pitchFamily="66" charset="0"/>
                <a:cs typeface="Times New Roman" pitchFamily="18" charset="0"/>
              </a:rPr>
              <a:t>, Т.С.   Комаровой, М.А. Васильевой</a:t>
            </a:r>
            <a:r>
              <a:rPr lang="ru-RU" sz="1400" dirty="0" smtClean="0">
                <a:latin typeface="Monotype Corsiva" pitchFamily="66" charset="0"/>
                <a:cs typeface="Times New Roman" pitchFamily="18" charset="0"/>
              </a:rPr>
              <a:t>,  а также парциальных образовательных  программ  и  методических пособий. </a:t>
            </a:r>
            <a:endParaRPr lang="ru-RU" sz="1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solidFill>
                  <a:schemeClr val="tx1"/>
                </a:solidFill>
                <a:latin typeface="Monotype Corsiva" pitchFamily="66" charset="0"/>
              </a:rPr>
              <a:t>Взаимодействие  ДОУ с социумом</a:t>
            </a:r>
            <a:endParaRPr lang="ru-RU" sz="2800" smtClean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686800" cy="52689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smtClean="0">
                <a:latin typeface="Monotype Corsiva" pitchFamily="66" charset="0"/>
                <a:cs typeface="Times New Roman" pitchFamily="18" charset="0"/>
              </a:rPr>
              <a:t>В реализации образовательной  программы с использованием сетевой формы наряду</a:t>
            </a:r>
            <a:br>
              <a:rPr lang="ru-RU" sz="160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1600" smtClean="0">
                <a:latin typeface="Monotype Corsiva" pitchFamily="66" charset="0"/>
                <a:cs typeface="Times New Roman" pitchFamily="18" charset="0"/>
              </a:rPr>
              <a:t>с организациями, осуществляющими образовательную деятельность, участвуют  научные, медицинские, культурные, физкультурно-спортивные и иные организации, обладающие ресурсами, необходимыми для осуществления видов учебной деятельности, предусмотренных соответствующей образовательной программой.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600" smtClean="0">
                <a:latin typeface="Monotype Corsiva" pitchFamily="66" charset="0"/>
                <a:cs typeface="Times New Roman" pitchFamily="18" charset="0"/>
              </a:rPr>
              <a:t>       Использование сетевой формы реализации образовательной программы  осуществляется</a:t>
            </a:r>
            <a:br>
              <a:rPr lang="ru-RU" sz="160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1600" smtClean="0">
                <a:latin typeface="Monotype Corsiva" pitchFamily="66" charset="0"/>
                <a:cs typeface="Times New Roman" pitchFamily="18" charset="0"/>
              </a:rPr>
              <a:t>на основании договора между организациями.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600" smtClean="0">
                <a:latin typeface="Monotype Corsiva" pitchFamily="66" charset="0"/>
                <a:cs typeface="Times New Roman" pitchFamily="18" charset="0"/>
              </a:rPr>
              <a:t>                                       </a:t>
            </a:r>
            <a:r>
              <a:rPr lang="ru-RU" sz="1600" b="1" i="1" smtClean="0">
                <a:latin typeface="Monotype Corsiva" pitchFamily="66" charset="0"/>
                <a:cs typeface="Times New Roman" pitchFamily="18" charset="0"/>
              </a:rPr>
              <a:t>Наименование общественных организаций, учреждений: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1600" smtClean="0">
                <a:latin typeface="Monotype Corsiva" pitchFamily="66" charset="0"/>
                <a:cs typeface="Times New Roman" pitchFamily="18" charset="0"/>
              </a:rPr>
              <a:t>Дошкольные учреждения города  и района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1600" smtClean="0">
                <a:latin typeface="Monotype Corsiva" pitchFamily="66" charset="0"/>
                <a:cs typeface="Times New Roman" pitchFamily="18" charset="0"/>
              </a:rPr>
              <a:t>Детская библиотека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1600" smtClean="0">
                <a:latin typeface="Monotype Corsiva" pitchFamily="66" charset="0"/>
                <a:cs typeface="Times New Roman" pitchFamily="18" charset="0"/>
              </a:rPr>
              <a:t>Тверской театр кукол  и т.д.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solidFill>
                  <a:schemeClr val="tx1"/>
                </a:solidFill>
                <a:latin typeface="Monotype Corsiva" pitchFamily="66" charset="0"/>
              </a:rPr>
              <a:t>Взаимодействие  ДОУ с семьёй</a:t>
            </a:r>
            <a:endParaRPr lang="ru-RU" sz="2800" smtClean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686800" cy="526891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Цель:  </a:t>
            </a: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развитие конструктивного взаимодействия с семьёй, создание в ДОУ необходимых условий для развития ответственных и взаимозависимых отношений с родителями воспитанников.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Задачи: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Изучение отношения педагогов и родителей к различным вопросам воспитания, обучения, развития детей, условий организации жизни детей в детском саду и  семье.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Знакомство педагогов и родителей с лучшим опытом воспитания дошкольников в детском саду и семье.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Информирование друг друга об актуальных задачах воспитания и обучения детей на разных возрастных этапах их развития.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Привлечение семей воспитанников к участию в совместных с педагогами мероприятиях.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Поощрение родителей за внимательное отношение к разнообразным стремлениям и потребностям              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b="1" dirty="0" smtClean="0">
                <a:latin typeface="Monotype Corsiva" pitchFamily="66" charset="0"/>
                <a:cs typeface="Times New Roman" pitchFamily="18" charset="0"/>
              </a:rPr>
              <a:t>              Основные направления и формы взаимодействия  с семьёй</a:t>
            </a:r>
            <a:endParaRPr lang="ru-RU" sz="1600" dirty="0" smtClean="0">
              <a:latin typeface="Monotype Corsiva" pitchFamily="66" charset="0"/>
              <a:cs typeface="Times New Roman" pitchFamily="18" charset="0"/>
            </a:endParaRPr>
          </a:p>
          <a:p>
            <a:pPr marL="354013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dirty="0" err="1" smtClean="0">
                <a:latin typeface="Monotype Corsiva" pitchFamily="66" charset="0"/>
                <a:cs typeface="Times New Roman" pitchFamily="18" charset="0"/>
              </a:rPr>
              <a:t>Взаимопознание</a:t>
            </a: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 и </a:t>
            </a:r>
            <a:r>
              <a:rPr lang="ru-RU" sz="1600" dirty="0" err="1" smtClean="0">
                <a:latin typeface="Monotype Corsiva" pitchFamily="66" charset="0"/>
                <a:cs typeface="Times New Roman" pitchFamily="18" charset="0"/>
              </a:rPr>
              <a:t>взаимоинформирование</a:t>
            </a: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:  беседы, анкетирование, посещений семей воспитанников, организация дней открытых дверей, оформление стендов для родителей, выпуск буклетов, памяток, интернет – сайт ДОУ;</a:t>
            </a:r>
          </a:p>
          <a:p>
            <a:pPr marL="354013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Непрерывное образование воспитывающих взрослых: родительские собрания, педагогические чтения, мастер – классы, консультации.</a:t>
            </a:r>
          </a:p>
          <a:p>
            <a:pPr marL="354013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Совместная деятельность педагогов, родителей, детей: праздники, развлечения, экскурсии,  проектная деятельность, театрализованная деятельность, трудовые акции, выставки и конкурсы.</a:t>
            </a:r>
            <a:endParaRPr lang="ru-RU" sz="1600" dirty="0"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latin typeface="Monotype Corsiva" pitchFamily="66" charset="0"/>
              </a:rPr>
              <a:t>Организационный раздел</a:t>
            </a:r>
            <a:endParaRPr lang="ru-RU" sz="3600" smtClean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48402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000" dirty="0" smtClean="0">
              <a:latin typeface="Monotype Corsiva" pitchFamily="66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dirty="0" smtClean="0">
                <a:latin typeface="Monotype Corsiva" pitchFamily="66" charset="0"/>
                <a:cs typeface="Times New Roman" pitchFamily="18" charset="0"/>
              </a:rPr>
              <a:t>Включает в себя: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>
                <a:latin typeface="Monotype Corsiva" pitchFamily="66" charset="0"/>
                <a:cs typeface="Times New Roman" pitchFamily="18" charset="0"/>
              </a:rPr>
              <a:t>распорядок и/или режим дня;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>
                <a:latin typeface="Monotype Corsiva" pitchFamily="66" charset="0"/>
                <a:cs typeface="Times New Roman" pitchFamily="18" charset="0"/>
              </a:rPr>
              <a:t>традиционные для данной дошкольной образовательной организации события, праздники, мероприятия;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>
                <a:latin typeface="Monotype Corsiva" pitchFamily="66" charset="0"/>
                <a:cs typeface="Times New Roman" pitchFamily="18" charset="0"/>
              </a:rPr>
              <a:t>особенности организации предметно-пространственной развивающей образовательной среды;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>
                <a:latin typeface="Monotype Corsiva" pitchFamily="66" charset="0"/>
                <a:cs typeface="Times New Roman" pitchFamily="18" charset="0"/>
              </a:rPr>
              <a:t>требования к материально-техническим условиям реализации ООП(в том числе обеспеченность методическими материалами и средствами обучения и воспитания).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92075" indent="-92075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tabLst>
                <a:tab pos="173038" algn="l"/>
              </a:tabLst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smtClean="0">
                <a:solidFill>
                  <a:schemeClr val="tx1"/>
                </a:solidFill>
                <a:latin typeface="Monotype Corsiva" pitchFamily="66" charset="0"/>
              </a:rPr>
              <a:t>Организационный раздел</a:t>
            </a:r>
            <a:endParaRPr lang="ru-RU" sz="3600" smtClean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 marL="92075" indent="-92075" algn="ctr" eaLnBrk="1" hangingPunct="1">
              <a:buFont typeface="Wingdings 2" pitchFamily="18" charset="2"/>
              <a:buNone/>
              <a:tabLst>
                <a:tab pos="173038" algn="l"/>
              </a:tabLst>
            </a:pPr>
            <a:r>
              <a:rPr lang="ru-RU" sz="1600" smtClean="0">
                <a:latin typeface="Monotype Corsiva" pitchFamily="66" charset="0"/>
                <a:cs typeface="Times New Roman" pitchFamily="18" charset="0"/>
              </a:rPr>
              <a:t> Режим  дня  в  группах МБДОУ №</a:t>
            </a:r>
            <a:r>
              <a:rPr lang="ru-RU" sz="1600" smtClean="0">
                <a:latin typeface="Arial" charset="0"/>
                <a:cs typeface="Times New Roman" pitchFamily="18" charset="0"/>
              </a:rPr>
              <a:t>148</a:t>
            </a:r>
            <a:r>
              <a:rPr lang="ru-RU" sz="1600" smtClean="0">
                <a:latin typeface="Monotype Corsiva" pitchFamily="66" charset="0"/>
                <a:cs typeface="Times New Roman" pitchFamily="18" charset="0"/>
              </a:rPr>
              <a:t> составлены в соответствии с примерной общеобразовательной программой дошкольного образования «</a:t>
            </a:r>
            <a:r>
              <a:rPr lang="ru-RU" sz="1600" smtClean="0">
                <a:latin typeface="Arial" charset="0"/>
                <a:cs typeface="Times New Roman" pitchFamily="18" charset="0"/>
              </a:rPr>
              <a:t>Радуга» под ред. Дороновой, Гербовой В.В. </a:t>
            </a:r>
            <a:r>
              <a:rPr lang="ru-RU" sz="1600" smtClean="0">
                <a:latin typeface="Monotype Corsiva" pitchFamily="66" charset="0"/>
                <a:cs typeface="Times New Roman" pitchFamily="18" charset="0"/>
              </a:rPr>
              <a:t>и СанПином 2.4.3049-13</a:t>
            </a:r>
          </a:p>
          <a:p>
            <a:pPr marL="92075" indent="-92075" eaLnBrk="1" hangingPunct="1">
              <a:buFont typeface="Wingdings 2" pitchFamily="18" charset="2"/>
              <a:buNone/>
              <a:tabLst>
                <a:tab pos="173038" algn="l"/>
              </a:tabLst>
            </a:pPr>
            <a:endParaRPr lang="ru-RU" sz="1600" u="sng" smtClean="0">
              <a:latin typeface="Monotype Corsiva" pitchFamily="66" charset="0"/>
              <a:cs typeface="Times New Roman" pitchFamily="18" charset="0"/>
            </a:endParaRPr>
          </a:p>
          <a:p>
            <a:pPr marL="92075" indent="-92075" algn="ctr" eaLnBrk="1" hangingPunct="1">
              <a:buFont typeface="Wingdings 2" pitchFamily="18" charset="2"/>
              <a:buNone/>
              <a:tabLst>
                <a:tab pos="173038" algn="l"/>
              </a:tabLst>
            </a:pPr>
            <a:r>
              <a:rPr lang="ru-RU" sz="1600" u="sng" smtClean="0">
                <a:latin typeface="Monotype Corsiva" pitchFamily="66" charset="0"/>
                <a:cs typeface="Times New Roman" pitchFamily="18" charset="0"/>
              </a:rPr>
              <a:t>Основные  принципы  построения  режима дня: </a:t>
            </a:r>
          </a:p>
          <a:p>
            <a:pPr marL="92075" indent="-92075" eaLnBrk="1" hangingPunct="1">
              <a:tabLst>
                <a:tab pos="173038" algn="l"/>
              </a:tabLst>
            </a:pPr>
            <a:r>
              <a:rPr lang="ru-RU" sz="1600" smtClean="0">
                <a:latin typeface="Monotype Corsiva" pitchFamily="66" charset="0"/>
                <a:cs typeface="Times New Roman" pitchFamily="18" charset="0"/>
              </a:rPr>
              <a:t>  Режим дня выполняется на протяжении всего периода воспитания детей в дошкольном учреждении, сохраняя последовательность, постоянство и постепенность.</a:t>
            </a:r>
          </a:p>
          <a:p>
            <a:pPr marL="92075" indent="-92075" eaLnBrk="1" hangingPunct="1">
              <a:tabLst>
                <a:tab pos="173038" algn="l"/>
              </a:tabLst>
            </a:pPr>
            <a:r>
              <a:rPr lang="ru-RU" sz="1600" smtClean="0">
                <a:latin typeface="Monotype Corsiva" pitchFamily="66" charset="0"/>
                <a:cs typeface="Times New Roman" pitchFamily="18" charset="0"/>
              </a:rPr>
              <a:t>  Соответствие правильности построения режима дня возрастным психофизиологическим особенностям дошкольника, в ДОУ для каждой возрастной группы определен свой режим дня. </a:t>
            </a:r>
          </a:p>
          <a:p>
            <a:pPr marL="92075" indent="-92075" eaLnBrk="1" hangingPunct="1">
              <a:tabLst>
                <a:tab pos="173038" algn="l"/>
              </a:tabLst>
            </a:pPr>
            <a:r>
              <a:rPr lang="ru-RU" sz="1600" smtClean="0">
                <a:latin typeface="Monotype Corsiva" pitchFamily="66" charset="0"/>
                <a:cs typeface="Times New Roman" pitchFamily="18" charset="0"/>
              </a:rPr>
              <a:t> Организация режима дня проводится с учетом теплого и холодного периодов года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Структура  основной образовательной программы</a:t>
            </a:r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7863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b="1" dirty="0" smtClean="0">
                <a:latin typeface="Monotype Corsiva" pitchFamily="66" charset="0"/>
                <a:cs typeface="Times New Roman" pitchFamily="18" charset="0"/>
              </a:rPr>
              <a:t>- Целевой раздел.</a:t>
            </a:r>
            <a:endParaRPr lang="ru-RU" sz="1800" dirty="0" smtClean="0">
              <a:latin typeface="Monotype Corsiva" pitchFamily="66" charset="0"/>
              <a:cs typeface="Times New Roman" pitchFamily="18" charset="0"/>
            </a:endParaRPr>
          </a:p>
          <a:p>
            <a:pPr marL="548640" lvl="1" indent="-246888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Пояснительная записка.      </a:t>
            </a:r>
          </a:p>
          <a:p>
            <a:pPr marL="548640" lvl="1" indent="-246888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Планируемые результаты освоения  ООП ДО.                                                                              </a:t>
            </a:r>
          </a:p>
          <a:p>
            <a:pPr marL="285750" lvl="1" indent="-246888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latin typeface="Monotype Corsiva" pitchFamily="66" charset="0"/>
                <a:cs typeface="Times New Roman" pitchFamily="18" charset="0"/>
              </a:rPr>
              <a:t>     - Содержательный  раздел.</a:t>
            </a:r>
          </a:p>
          <a:p>
            <a:pPr marL="548640" lvl="1" indent="-246888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Содержание образования по пяти образовательным областям.</a:t>
            </a:r>
          </a:p>
          <a:p>
            <a:pPr marL="548640" lvl="1" indent="-246888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Формы, способы, методы и средства реализации ООП ДО.</a:t>
            </a:r>
          </a:p>
          <a:p>
            <a:pPr marL="548640" lvl="1" indent="-246888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latin typeface="Monotype Corsiva" pitchFamily="66" charset="0"/>
                <a:cs typeface="Times New Roman" pitchFamily="18" charset="0"/>
              </a:rPr>
              <a:t>- Организационный  раздел.</a:t>
            </a:r>
            <a:endParaRPr lang="ru-RU" sz="1800" dirty="0" smtClean="0">
              <a:latin typeface="Monotype Corsiva" pitchFamily="66" charset="0"/>
              <a:cs typeface="Times New Roman" pitchFamily="18" charset="0"/>
            </a:endParaRPr>
          </a:p>
          <a:p>
            <a:pPr marL="360363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tabLst>
                <a:tab pos="442913" algn="l"/>
              </a:tabLst>
              <a:defRPr/>
            </a:pP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 Характеристика жизнедеятельности детей в группах, включая распорядок и/или режим дня, а также особенности традиционных событий, праздников, мероприятий. </a:t>
            </a:r>
          </a:p>
          <a:p>
            <a:pPr marL="360363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tabLst>
                <a:tab pos="442913" algn="l"/>
              </a:tabLst>
              <a:defRPr/>
            </a:pP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 Особенности работы в четырёх основных образовательных областях в разных видах деятельности и/или культурных практиках.</a:t>
            </a:r>
          </a:p>
          <a:p>
            <a:pPr marL="360363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tabLst>
                <a:tab pos="442913" algn="l"/>
              </a:tabLst>
              <a:defRPr/>
            </a:pP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 Особенности организации предметно-пространственной развивающей среды.     Особенности взаимодействия педагогического коллектива с семьями воспитанников.</a:t>
            </a:r>
            <a:endParaRPr lang="ru-RU" sz="1800" b="1" dirty="0" smtClean="0">
              <a:latin typeface="Monotype Corsiva" pitchFamily="66" charset="0"/>
              <a:cs typeface="Times New Roman" pitchFamily="18" charset="0"/>
            </a:endParaRPr>
          </a:p>
          <a:p>
            <a:pPr marL="360363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tabLst>
                <a:tab pos="442913" algn="l"/>
              </a:tabLst>
              <a:defRPr/>
            </a:pPr>
            <a:r>
              <a:rPr lang="ru-RU" sz="1800" b="1" dirty="0" smtClean="0">
                <a:latin typeface="Monotype Corsiva" pitchFamily="66" charset="0"/>
                <a:cs typeface="Times New Roman" pitchFamily="18" charset="0"/>
              </a:rPr>
              <a:t>- Дополнительный раздел: </a:t>
            </a: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краткая презентация ООП.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2928938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</a:rPr>
              <a:t>СПАСИБО  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</a:rPr>
              <a:t>ЗА   ВНИМАНИЕ!</a:t>
            </a:r>
            <a:endParaRPr lang="ru-RU" sz="6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8002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  <a:latin typeface="Monotype Corsiva" pitchFamily="66" charset="0"/>
              </a:rPr>
              <a:t>Основная образовательная программа разработана в соответствии с основными нормативно-правовыми документами </a:t>
            </a:r>
            <a:br>
              <a:rPr lang="ru-RU" sz="27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Monotype Corsiva" pitchFamily="66" charset="0"/>
              </a:rPr>
              <a:t>по дошкольному образованию: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</p:txBody>
      </p:sp>
      <p:sp>
        <p:nvSpPr>
          <p:cNvPr id="3075" name="Місце для вмісту 2"/>
          <p:cNvSpPr>
            <a:spLocks noGrp="1"/>
          </p:cNvSpPr>
          <p:nvPr>
            <p:ph idx="1"/>
          </p:nvPr>
        </p:nvSpPr>
        <p:spPr>
          <a:xfrm>
            <a:off x="500034" y="2060848"/>
            <a:ext cx="8501122" cy="429711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      Федеральный закон от 29.12.2012  № 273-ФЗ  «Об образовании в Российской Федерации»;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     Федеральный государственный образовательный стандарт дошкольного образования (Утвержден приказом Министерства образования и науки Российской Федерации от                          17 октября 2013 г. N 1155);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    «Порядок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 (приказ Министерства образования и науки РФ от 30 августа 2013 года №1014 г. Москва);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     Санитарно-эпидемиологические требования к устройству, содержанию и организации режима работы  дошкольных образовательных организаций» (Утверждены постановлением Главного государственного санитарного врача Российской Федерации от 15 мая 2013 года №26  «Об утверждении </a:t>
            </a:r>
            <a:r>
              <a:rPr lang="ru-RU" sz="1800" dirty="0" err="1" smtClean="0">
                <a:latin typeface="Monotype Corsiva" pitchFamily="66" charset="0"/>
                <a:cs typeface="Times New Roman" pitchFamily="18" charset="0"/>
              </a:rPr>
              <a:t>СанПин</a:t>
            </a: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» 2.4.3049-13)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    Программа   определяет</a:t>
            </a:r>
            <a:r>
              <a:rPr lang="ru-RU" sz="1800" b="1" i="1" dirty="0" smtClean="0">
                <a:latin typeface="Monotype Corsiva" pitchFamily="66" charset="0"/>
                <a:cs typeface="Times New Roman" pitchFamily="18" charset="0"/>
              </a:rPr>
              <a:t>: </a:t>
            </a: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цель,  задачи, планируемые результаты, содержание и организацию образовательного  процесса .</a:t>
            </a:r>
          </a:p>
          <a:p>
            <a:pPr lvl="5">
              <a:buFontTx/>
              <a:buChar char="-"/>
              <a:defRPr/>
            </a:pPr>
            <a:endParaRPr lang="ru-RU" sz="1400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11188" y="142853"/>
            <a:ext cx="7772400" cy="128588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Пояснительная записка </a:t>
            </a:r>
            <a:br>
              <a:rPr lang="ru-RU" sz="2800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основной образовательной программы</a:t>
            </a:r>
            <a:endParaRPr lang="ru-RU" sz="2800" dirty="0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7410" name="Підзаголовок 2"/>
          <p:cNvSpPr>
            <a:spLocks noGrp="1"/>
          </p:cNvSpPr>
          <p:nvPr>
            <p:ph type="subTitle" idx="1"/>
          </p:nvPr>
        </p:nvSpPr>
        <p:spPr>
          <a:xfrm>
            <a:off x="827088" y="1484313"/>
            <a:ext cx="8186737" cy="3249612"/>
          </a:xfrm>
        </p:spPr>
        <p:txBody>
          <a:bodyPr/>
          <a:lstStyle/>
          <a:p>
            <a:pPr marR="0" algn="just" eaLnBrk="1" hangingPunct="1">
              <a:lnSpc>
                <a:spcPct val="80000"/>
              </a:lnSpc>
            </a:pPr>
            <a:endParaRPr lang="ru-RU" sz="2000" smtClean="0">
              <a:latin typeface="Monotype Corsiva" pitchFamily="66" charset="0"/>
              <a:cs typeface="Times New Roman" pitchFamily="18" charset="0"/>
            </a:endParaRPr>
          </a:p>
          <a:p>
            <a:pPr marR="0" algn="just" eaLnBrk="1" hangingPunct="1">
              <a:lnSpc>
                <a:spcPct val="80000"/>
              </a:lnSpc>
            </a:pPr>
            <a:r>
              <a:rPr lang="ru-RU" sz="2000" smtClean="0">
                <a:latin typeface="Monotype Corsiva" pitchFamily="66" charset="0"/>
                <a:cs typeface="Times New Roman" pitchFamily="18" charset="0"/>
              </a:rPr>
              <a:t>Программа спроектирована с учетом особенностей  образовательного учреждения, региона и муниципалитета,  образовательных потребностей и запросов  воспитанников.</a:t>
            </a:r>
          </a:p>
          <a:p>
            <a:pPr marR="0" algn="just" eaLnBrk="1" hangingPunct="1">
              <a:lnSpc>
                <a:spcPct val="80000"/>
              </a:lnSpc>
            </a:pPr>
            <a:endParaRPr lang="ru-RU" sz="2000" smtClean="0">
              <a:latin typeface="Monotype Corsiva" pitchFamily="66" charset="0"/>
              <a:cs typeface="Times New Roman" pitchFamily="18" charset="0"/>
            </a:endParaRPr>
          </a:p>
          <a:p>
            <a:pPr marR="0" algn="just" eaLnBrk="1" hangingPunct="1">
              <a:lnSpc>
                <a:spcPct val="80000"/>
              </a:lnSpc>
            </a:pPr>
            <a:r>
              <a:rPr lang="ru-RU" sz="2000" smtClean="0">
                <a:latin typeface="Monotype Corsiva" pitchFamily="66" charset="0"/>
                <a:cs typeface="Times New Roman" pitchFamily="18" charset="0"/>
              </a:rPr>
              <a:t>Определяет цель, задачи, планируемые результаты, содержание и организацию образовательного процесса на ступени  дошкольного образования.</a:t>
            </a:r>
          </a:p>
          <a:p>
            <a:pPr marR="0" algn="just" eaLnBrk="1" hangingPunct="1">
              <a:lnSpc>
                <a:spcPct val="80000"/>
              </a:lnSpc>
            </a:pPr>
            <a:r>
              <a:rPr lang="ru-RU" sz="2000" smtClean="0">
                <a:latin typeface="Monotype Corsiva" pitchFamily="66" charset="0"/>
                <a:cs typeface="Times New Roman" pitchFamily="18" charset="0"/>
              </a:rPr>
              <a:t>Кроме того, учтены концептуальные положения используемой  в ДОУ примерной общеобразовательной программы дошкольного образования «</a:t>
            </a:r>
            <a:r>
              <a:rPr lang="ru-RU" sz="2000" smtClean="0">
                <a:latin typeface="Arial" charset="0"/>
                <a:cs typeface="Times New Roman" pitchFamily="18" charset="0"/>
              </a:rPr>
              <a:t>Радуга» под ред.Дороновой Т.Н.</a:t>
            </a:r>
            <a:endParaRPr 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8025"/>
          </a:xfrm>
        </p:spPr>
        <p:txBody>
          <a:bodyPr/>
          <a:lstStyle/>
          <a:p>
            <a:pPr algn="ctr" eaLnBrk="1" hangingPunct="1"/>
            <a:r>
              <a:rPr lang="ru-RU" sz="2400" b="1" smtClean="0">
                <a:solidFill>
                  <a:schemeClr val="tx1"/>
                </a:solidFill>
              </a:rPr>
              <a:t>Цели реализации основной образовательной программы</a:t>
            </a:r>
            <a:endParaRPr lang="ru-RU" sz="2400" smtClean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62597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создание благоприятных условий для полноценного проживания ребёнком дошкольного  детства, формирование основ базовой культуры личности,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всестороннее развитие психических и физических качеств в соответствии с возрастными и индивидуальными особенностями,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подготовка к жизни в современном обществе,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формирование предпосылок к учебной деятельности, обеспечение безопасности жизнедеятельности дошкольника.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      Эти цели реализуются в процессе разнообразных видов детской деятельности: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 - </a:t>
            </a: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игровой;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коммуникативной;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трудовой;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познавательно – исследовательской;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продуктивной (изобразительная, конструктивная);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Музыкальной;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чтения художественной литературы.</a:t>
            </a:r>
          </a:p>
          <a:p>
            <a:pPr marL="2867025" indent="-2667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smtClean="0">
                <a:solidFill>
                  <a:schemeClr val="tx1"/>
                </a:solidFill>
                <a:latin typeface="Monotype Corsiva" pitchFamily="66" charset="0"/>
              </a:rPr>
              <a:t>Содержание Программы</a:t>
            </a:r>
            <a:endParaRPr lang="ru-RU" sz="3200" smtClean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600" smtClean="0">
                <a:latin typeface="Monotype Corsiva" pitchFamily="66" charset="0"/>
                <a:cs typeface="Times New Roman" pitchFamily="18" charset="0"/>
              </a:rPr>
              <a:t>Обеспечивает развитие личности, мотивации и способностей </a:t>
            </a:r>
            <a:r>
              <a:rPr lang="ru-RU" sz="2000" smtClean="0">
                <a:latin typeface="Monotype Corsiva" pitchFamily="66" charset="0"/>
                <a:cs typeface="Times New Roman" pitchFamily="18" charset="0"/>
              </a:rPr>
              <a:t>детей в различных видах деятельности и охватывает следующие структурные единицы, представляющие определенные направления развития и образования детей (далее - образовательные области):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Monotype Corsiva" pitchFamily="66" charset="0"/>
                <a:cs typeface="Times New Roman" pitchFamily="18" charset="0"/>
              </a:rPr>
              <a:t>                 - социально-коммуникативное развитие;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Monotype Corsiva" pitchFamily="66" charset="0"/>
                <a:cs typeface="Times New Roman" pitchFamily="18" charset="0"/>
              </a:rPr>
              <a:t>                 - познавательное развитие;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Monotype Corsiva" pitchFamily="66" charset="0"/>
                <a:cs typeface="Times New Roman" pitchFamily="18" charset="0"/>
              </a:rPr>
              <a:t>                 - речевое развитие;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Monotype Corsiva" pitchFamily="66" charset="0"/>
                <a:cs typeface="Times New Roman" pitchFamily="18" charset="0"/>
              </a:rPr>
              <a:t>                 - художественно-эстетическое развитие;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Monotype Corsiva" pitchFamily="66" charset="0"/>
                <a:cs typeface="Times New Roman" pitchFamily="18" charset="0"/>
              </a:rPr>
              <a:t>                 - физическое развитие.</a:t>
            </a:r>
          </a:p>
          <a:p>
            <a:pPr eaLnBrk="1" hangingPunct="1"/>
            <a:endParaRPr lang="ru-RU" sz="16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68313" y="1125538"/>
            <a:ext cx="8229600" cy="863600"/>
          </a:xfrm>
        </p:spPr>
        <p:txBody>
          <a:bodyPr/>
          <a:lstStyle/>
          <a:p>
            <a:pPr algn="ctr" eaLnBrk="1" hangingPunct="1"/>
            <a:r>
              <a:rPr lang="ru-RU" sz="3200" b="1" smtClean="0">
                <a:solidFill>
                  <a:schemeClr val="tx1"/>
                </a:solidFill>
                <a:latin typeface="Monotype Corsiva" pitchFamily="66" charset="0"/>
              </a:rPr>
              <a:t>Содержание Программы</a:t>
            </a:r>
            <a:endParaRPr lang="ru-RU" sz="3200" smtClean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z="2400" smtClean="0">
              <a:latin typeface="Monotype Corsiva" pitchFamily="66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>
                <a:latin typeface="Monotype Corsiva" pitchFamily="66" charset="0"/>
                <a:cs typeface="Times New Roman" pitchFamily="18" charset="0"/>
              </a:rPr>
              <a:t>Отражает аспекты социальной ситуации развития ребёнка дошкольного возраста: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>
                <a:latin typeface="Monotype Corsiva" pitchFamily="66" charset="0"/>
                <a:cs typeface="Times New Roman" pitchFamily="18" charset="0"/>
              </a:rPr>
              <a:t>- предметно-пространственная развивающая образовательная среда;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>
                <a:latin typeface="Monotype Corsiva" pitchFamily="66" charset="0"/>
                <a:cs typeface="Times New Roman" pitchFamily="18" charset="0"/>
              </a:rPr>
              <a:t>- характер взаимодействия со взрослыми;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>
                <a:latin typeface="Monotype Corsiva" pitchFamily="66" charset="0"/>
                <a:cs typeface="Times New Roman" pitchFamily="18" charset="0"/>
              </a:rPr>
              <a:t>- характер взаимодействия с другими детьми;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>
                <a:latin typeface="Monotype Corsiva" pitchFamily="66" charset="0"/>
                <a:cs typeface="Times New Roman" pitchFamily="18" charset="0"/>
              </a:rPr>
              <a:t>- система отношений ребёнка к миру, к другим людям, к себе самому.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268413"/>
            <a:ext cx="8229600" cy="936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Формы, способы, методы и средства реализации программы с учетом возрастных и индивидуальных особенностей воспитанников, </a:t>
            </a:r>
            <a:br>
              <a:rPr lang="ru-RU" sz="27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специфики их образовательных потребностей и интересов</a:t>
            </a:r>
            <a:r>
              <a:rPr lang="ru-RU" sz="2000" b="1" dirty="0" smtClean="0">
                <a:latin typeface="Monotype Corsiva" pitchFamily="66" charset="0"/>
              </a:rPr>
              <a:t/>
            </a:r>
            <a:br>
              <a:rPr lang="ru-RU" sz="2000" b="1" dirty="0" smtClean="0">
                <a:latin typeface="Monotype Corsiva" pitchFamily="66" charset="0"/>
              </a:rPr>
            </a:br>
            <a:endParaRPr lang="ru-RU" sz="20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2133600"/>
            <a:ext cx="8229600" cy="3992563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400" dirty="0" smtClean="0"/>
              <a:t>	</a:t>
            </a: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Содержание образовательной программы</a:t>
            </a:r>
            <a:r>
              <a:rPr lang="ru-RU" sz="1600" b="1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реализуется в различных видах деятельности (общении, игре, познавательно-исследовательской деятельности - как сквозных механизмах развития ребенка):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игровая, включая сюжетно-ролевую игру, игру с правилами и другие виды игры;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коммуникативная (общение и взаимодействие со взрослыми и сверстниками);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познавательно-исследовательская (исследования объектов окружающего мира и экспериментирования с ними);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восприятие художественной литературы и фольклора;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самообслуживание и элементарный бытовой труд (в помещении и на улице);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конструирование из разного материала, включая конструкторы, модули, бумагу, природный и иной материал;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изобразительная (рисование, лепка, аппликация);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музыкальная (восприятие и понимание смысла музыкальных произведений, пение, музыкально-ритмические движения, игры на детских музыкальных инструментах);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двигательная (овладение основными движениями) формы активности ребенка.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				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571500" y="214313"/>
            <a:ext cx="8229600" cy="1270000"/>
          </a:xfrm>
        </p:spPr>
        <p:txBody>
          <a:bodyPr/>
          <a:lstStyle/>
          <a:p>
            <a:pPr algn="ctr" eaLnBrk="1" hangingPunct="1"/>
            <a:r>
              <a:rPr lang="ru-RU" sz="2400" b="1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2400" b="1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400" b="1" smtClean="0">
                <a:solidFill>
                  <a:schemeClr val="tx1"/>
                </a:solidFill>
                <a:latin typeface="Monotype Corsiva" pitchFamily="66" charset="0"/>
              </a:rPr>
              <a:t>Достижение поставленных целей предусматривает решение </a:t>
            </a:r>
            <a:br>
              <a:rPr lang="ru-RU" sz="2400" b="1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400" b="1" smtClean="0">
                <a:solidFill>
                  <a:schemeClr val="tx1"/>
                </a:solidFill>
                <a:latin typeface="Monotype Corsiva" pitchFamily="66" charset="0"/>
              </a:rPr>
              <a:t>следующих задач:</a:t>
            </a:r>
            <a:endParaRPr lang="ru-RU" sz="2400" smtClean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285750" y="1557338"/>
            <a:ext cx="8858250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z="14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smtClean="0">
                <a:latin typeface="Monotype Corsiva" pitchFamily="66" charset="0"/>
                <a:cs typeface="Times New Roman" pitchFamily="18" charset="0"/>
              </a:rPr>
              <a:t>. Забота о здоровье, охрана и укрепление физического и психического здоровья детей, в том числе их эмоционального благополучия.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smtClean="0">
                <a:latin typeface="Monotype Corsiva" pitchFamily="66" charset="0"/>
                <a:cs typeface="Times New Roman" pitchFamily="18" charset="0"/>
              </a:rPr>
              <a:t>2.  Максимальное использование разнообразных видов детской деятельности, их интеграция в целях повышения эффективности воспитательно – образовательного процесса.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smtClean="0">
                <a:latin typeface="Monotype Corsiva" pitchFamily="66" charset="0"/>
                <a:cs typeface="Times New Roman" pitchFamily="18" charset="0"/>
              </a:rPr>
              <a:t>3.  Обеспечение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smtClean="0">
                <a:latin typeface="Monotype Corsiva" pitchFamily="66" charset="0"/>
                <a:cs typeface="Times New Roman" pitchFamily="18" charset="0"/>
              </a:rPr>
              <a:t>4. Обеспечение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smtClean="0">
                <a:latin typeface="Monotype Corsiva" pitchFamily="66" charset="0"/>
                <a:cs typeface="Times New Roman" pitchFamily="18" charset="0"/>
              </a:rPr>
              <a:t>5. Единство подходов к воспитанию детей в условиях дошкольного образовательного учреждения и семьи; 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smtClean="0">
                <a:latin typeface="Monotype Corsiva" pitchFamily="66" charset="0"/>
                <a:cs typeface="Times New Roman" pitchFamily="18" charset="0"/>
              </a:rPr>
              <a:t>6.  Формирование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smtClean="0">
                <a:latin typeface="Monotype Corsiva" pitchFamily="66" charset="0"/>
                <a:cs typeface="Times New Roman" pitchFamily="18" charset="0"/>
              </a:rPr>
              <a:t>7.   Обеспечение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детей.</a:t>
            </a:r>
          </a:p>
          <a:p>
            <a:pPr eaLnBrk="1" hangingPunct="1"/>
            <a:endParaRPr lang="ru-RU" sz="140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374</TotalTime>
  <Words>1787</Words>
  <Application>Microsoft Office PowerPoint</Application>
  <PresentationFormat>Экран (4:3)</PresentationFormat>
  <Paragraphs>172</Paragraphs>
  <Slides>20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20</vt:i4>
      </vt:variant>
    </vt:vector>
  </HeadingPairs>
  <TitlesOfParts>
    <vt:vector size="32" baseType="lpstr">
      <vt:lpstr>Calibri</vt:lpstr>
      <vt:lpstr>Arial</vt:lpstr>
      <vt:lpstr>Constantia</vt:lpstr>
      <vt:lpstr>Wingdings 2</vt:lpstr>
      <vt:lpstr>Times New Roman</vt:lpstr>
      <vt:lpstr>Monotype Corsiva</vt:lpstr>
      <vt:lpstr>AngsanaUPC</vt:lpstr>
      <vt:lpstr>Wingdings</vt:lpstr>
      <vt:lpstr>Поток</vt:lpstr>
      <vt:lpstr>Поток</vt:lpstr>
      <vt:lpstr>Поток</vt:lpstr>
      <vt:lpstr>Поток</vt:lpstr>
      <vt:lpstr>Слайд 1</vt:lpstr>
      <vt:lpstr>Структура  основной образовательной программы </vt:lpstr>
      <vt:lpstr>    Основная образовательная программа разработана в соответствии с основными нормативно-правовыми документами  по дошкольному образованию: </vt:lpstr>
      <vt:lpstr>Слайд 4</vt:lpstr>
      <vt:lpstr>Цели реализации основной образовательной программы</vt:lpstr>
      <vt:lpstr>Содержание Программы</vt:lpstr>
      <vt:lpstr>Содержание Программы</vt:lpstr>
      <vt:lpstr>   Формы, способы, методы и средства реализации программы с учетом возрастных и индивидуальных особенностей воспитанников,  специфики их образовательных потребностей и интересов </vt:lpstr>
      <vt:lpstr> Достижение поставленных целей предусматривает решение  следующих задач:</vt:lpstr>
      <vt:lpstr>  Планируемые результаты как ориентиры освоения воспитанниками основной образовательной программы дошкольного образования   </vt:lpstr>
      <vt:lpstr>Целевые  ориентиры образования  в младенческом и раннем возрасте: </vt:lpstr>
      <vt:lpstr>Целевые ориентиры освоения воспитанниками основной образовательной программы на этапе завершения  дошкольного образования: </vt:lpstr>
      <vt:lpstr>Слайд 13</vt:lpstr>
      <vt:lpstr>Категория и возраст воспитанников </vt:lpstr>
      <vt:lpstr>Содержательный  раздел</vt:lpstr>
      <vt:lpstr>Взаимодействие  ДОУ с социумом</vt:lpstr>
      <vt:lpstr>Взаимодействие  ДОУ с семьёй</vt:lpstr>
      <vt:lpstr>Организационный раздел</vt:lpstr>
      <vt:lpstr>Организационный раздел</vt:lpstr>
      <vt:lpstr>Слайд 20</vt:lpstr>
    </vt:vector>
  </TitlesOfParts>
  <Company>VG Computers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work</dc:creator>
  <cp:lastModifiedBy>м</cp:lastModifiedBy>
  <cp:revision>57</cp:revision>
  <dcterms:created xsi:type="dcterms:W3CDTF">2015-06-19T09:53:20Z</dcterms:created>
  <dcterms:modified xsi:type="dcterms:W3CDTF">2017-02-01T15:12:11Z</dcterms:modified>
</cp:coreProperties>
</file>